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67" r:id="rId6"/>
    <p:sldId id="269" r:id="rId7"/>
    <p:sldId id="271" r:id="rId8"/>
    <p:sldId id="274" r:id="rId9"/>
    <p:sldId id="273" r:id="rId10"/>
    <p:sldId id="276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3"/>
    <p:restoredTop sz="93216"/>
  </p:normalViewPr>
  <p:slideViewPr>
    <p:cSldViewPr snapToGrid="0" snapToObjects="1">
      <p:cViewPr varScale="1">
        <p:scale>
          <a:sx n="129" d="100"/>
          <a:sy n="129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F56D-6196-8144-A0F0-92B3B728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073" y="1672936"/>
            <a:ext cx="10827327" cy="966355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Pastorale  vocationnelle</a:t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</a:rPr>
              <a:t>pastorale </a:t>
            </a:r>
            <a:r>
              <a:rPr lang="fr-FR" dirty="0" err="1">
                <a:solidFill>
                  <a:srgbClr val="FF0000"/>
                </a:solidFill>
              </a:rPr>
              <a:t>vocazionale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65A1C-7435-6541-875E-6E184C008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Province d’orient</a:t>
            </a:r>
          </a:p>
          <a:p>
            <a:r>
              <a:rPr lang="fr-FR" dirty="0">
                <a:solidFill>
                  <a:srgbClr val="FF0000"/>
                </a:solidFill>
              </a:rPr>
              <a:t>        </a:t>
            </a:r>
            <a:r>
              <a:rPr lang="fr-FR" dirty="0" err="1">
                <a:solidFill>
                  <a:srgbClr val="FF0000"/>
                </a:solidFill>
              </a:rPr>
              <a:t>Provincia</a:t>
            </a:r>
            <a:r>
              <a:rPr lang="fr-FR" dirty="0">
                <a:solidFill>
                  <a:srgbClr val="FF0000"/>
                </a:solidFill>
              </a:rPr>
              <a:t> d’oriente </a:t>
            </a:r>
          </a:p>
        </p:txBody>
      </p:sp>
    </p:spTree>
    <p:extLst>
      <p:ext uri="{BB962C8B-B14F-4D97-AF65-F5344CB8AC3E}">
        <p14:creationId xmlns:p14="http://schemas.microsoft.com/office/powerpoint/2010/main" val="250822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D4EC-F5BF-694B-B597-37F023A2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79" y="144119"/>
            <a:ext cx="6308121" cy="1049235"/>
          </a:xfrm>
        </p:spPr>
        <p:txBody>
          <a:bodyPr>
            <a:normAutofit/>
          </a:bodyPr>
          <a:lstStyle/>
          <a:p>
            <a:r>
              <a:rPr lang="fr-FR" dirty="0"/>
              <a:t>Premier centre vocationnel avec les FLDC-Achrafie - 2012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4784A-E04C-E243-B5F5-64C86F2C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1" y="1191211"/>
            <a:ext cx="6235700" cy="467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98F7B-5207-6D46-9C5F-EF474B5B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271" y="668736"/>
            <a:ext cx="5557608" cy="41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A513-C95C-F64F-A2C2-367277BA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Etapes du recrutement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tappe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reclutamento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C5CE-DC32-9045-A9AA-1ED0429E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091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/>
              <a:t>III- </a:t>
            </a:r>
            <a:r>
              <a:rPr lang="fr-FR" b="1" u="sng" dirty="0"/>
              <a:t>TEMPS PREPARATOIRE AU S.I.: </a:t>
            </a:r>
            <a:r>
              <a:rPr lang="fr-FR" b="1" u="sng" dirty="0" err="1"/>
              <a:t>approfondissemnt</a:t>
            </a:r>
            <a:r>
              <a:rPr lang="fr-FR" b="1" u="sng" dirty="0"/>
              <a:t> du choix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                 </a:t>
            </a:r>
            <a:r>
              <a:rPr lang="fr-FR" b="1" u="sng" dirty="0">
                <a:solidFill>
                  <a:srgbClr val="FF0000"/>
                </a:solidFill>
              </a:rPr>
              <a:t>Tempo di </a:t>
            </a:r>
            <a:r>
              <a:rPr lang="fr-FR" b="1" u="sng" dirty="0" err="1">
                <a:solidFill>
                  <a:srgbClr val="FF0000"/>
                </a:solidFill>
              </a:rPr>
              <a:t>preparazione</a:t>
            </a:r>
            <a:r>
              <a:rPr lang="fr-FR" b="1" u="sng" dirty="0">
                <a:solidFill>
                  <a:srgbClr val="FF0000"/>
                </a:solidFill>
              </a:rPr>
              <a:t> al S.I.: </a:t>
            </a:r>
            <a:r>
              <a:rPr lang="fr-FR" b="1" u="sng" dirty="0" err="1">
                <a:solidFill>
                  <a:srgbClr val="FF0000"/>
                </a:solidFill>
              </a:rPr>
              <a:t>approfondimento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b="1" u="sng" dirty="0" err="1">
                <a:solidFill>
                  <a:srgbClr val="FF0000"/>
                </a:solidFill>
              </a:rPr>
              <a:t>della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b="1" u="sng" dirty="0" err="1">
                <a:solidFill>
                  <a:srgbClr val="FF0000"/>
                </a:solidFill>
              </a:rPr>
              <a:t>scelta</a:t>
            </a:r>
            <a:endParaRPr lang="fr-FR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u="sng" dirty="0">
              <a:solidFill>
                <a:srgbClr val="FF0000"/>
              </a:solidFill>
            </a:endParaRPr>
          </a:p>
          <a:p>
            <a:r>
              <a:rPr lang="fr-FR" dirty="0"/>
              <a:t>A- Vie dans la communauté	  			</a:t>
            </a:r>
            <a:r>
              <a:rPr lang="fr-FR" dirty="0">
                <a:solidFill>
                  <a:srgbClr val="FF0000"/>
                </a:solidFill>
              </a:rPr>
              <a:t>Vita </a:t>
            </a:r>
            <a:r>
              <a:rPr lang="fr-FR" dirty="0" err="1">
                <a:solidFill>
                  <a:srgbClr val="FF0000"/>
                </a:solidFill>
              </a:rPr>
              <a:t>nella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comunità</a:t>
            </a:r>
            <a:endParaRPr lang="fr-FR" dirty="0"/>
          </a:p>
          <a:p>
            <a:r>
              <a:rPr lang="fr-FR" dirty="0"/>
              <a:t>B- Accompagnement d’un directeur			</a:t>
            </a:r>
            <a:r>
              <a:rPr lang="fr-FR" dirty="0" err="1">
                <a:solidFill>
                  <a:srgbClr val="FF0000"/>
                </a:solidFill>
              </a:rPr>
              <a:t>Accompagnamento</a:t>
            </a:r>
            <a:r>
              <a:rPr lang="fr-FR" dirty="0">
                <a:solidFill>
                  <a:srgbClr val="FF0000"/>
                </a:solidFill>
              </a:rPr>
              <a:t> da un </a:t>
            </a:r>
            <a:r>
              <a:rPr lang="fr-FR" dirty="0" err="1">
                <a:solidFill>
                  <a:srgbClr val="FF0000"/>
                </a:solidFill>
              </a:rPr>
              <a:t>direttore</a:t>
            </a:r>
            <a:endParaRPr lang="fr-FR" dirty="0"/>
          </a:p>
          <a:p>
            <a:r>
              <a:rPr lang="fr-FR" dirty="0"/>
              <a:t>C- Des cours d’initiation à la vie de la C.M.		</a:t>
            </a:r>
            <a:r>
              <a:rPr lang="fr-FR" dirty="0" err="1">
                <a:solidFill>
                  <a:srgbClr val="FF0000"/>
                </a:solidFill>
              </a:rPr>
              <a:t>Corsi</a:t>
            </a:r>
            <a:r>
              <a:rPr lang="fr-FR" dirty="0">
                <a:solidFill>
                  <a:srgbClr val="FF0000"/>
                </a:solidFill>
              </a:rPr>
              <a:t> d’</a:t>
            </a:r>
            <a:r>
              <a:rPr lang="fr-FR" dirty="0" err="1">
                <a:solidFill>
                  <a:srgbClr val="FF0000"/>
                </a:solidFill>
              </a:rPr>
              <a:t>iniziazione</a:t>
            </a:r>
            <a:r>
              <a:rPr lang="fr-FR" dirty="0">
                <a:solidFill>
                  <a:srgbClr val="FF0000"/>
                </a:solidFill>
              </a:rPr>
              <a:t> alla </a:t>
            </a:r>
            <a:r>
              <a:rPr lang="fr-FR" dirty="0" err="1">
                <a:solidFill>
                  <a:srgbClr val="FF0000"/>
                </a:solidFill>
              </a:rPr>
              <a:t>vita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della</a:t>
            </a:r>
            <a:r>
              <a:rPr lang="fr-FR" dirty="0">
                <a:solidFill>
                  <a:srgbClr val="FF0000"/>
                </a:solidFill>
              </a:rPr>
              <a:t> C.M.</a:t>
            </a:r>
          </a:p>
          <a:p>
            <a:r>
              <a:rPr lang="fr-FR" dirty="0"/>
              <a:t>D- Des missions 					</a:t>
            </a:r>
            <a:r>
              <a:rPr lang="fr-FR" dirty="0" err="1">
                <a:solidFill>
                  <a:srgbClr val="FF0000"/>
                </a:solidFill>
              </a:rPr>
              <a:t>Missioni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600" dirty="0"/>
              <a:t>L’aboutissement: demande de rentrer au S.I. </a:t>
            </a:r>
          </a:p>
          <a:p>
            <a:pPr marL="0" indent="0" algn="ctr">
              <a:buNone/>
            </a:pPr>
            <a:r>
              <a:rPr lang="fr-FR" sz="2600" dirty="0" err="1">
                <a:solidFill>
                  <a:srgbClr val="FF0000"/>
                </a:solidFill>
              </a:rPr>
              <a:t>Scopo</a:t>
            </a:r>
            <a:r>
              <a:rPr lang="fr-FR" sz="2600" dirty="0">
                <a:solidFill>
                  <a:srgbClr val="FF0000"/>
                </a:solidFill>
              </a:rPr>
              <a:t>: </a:t>
            </a:r>
            <a:r>
              <a:rPr lang="fr-FR" sz="2600" dirty="0" err="1">
                <a:solidFill>
                  <a:srgbClr val="FF0000"/>
                </a:solidFill>
              </a:rPr>
              <a:t>richiesta</a:t>
            </a:r>
            <a:r>
              <a:rPr lang="fr-FR" sz="2600" dirty="0">
                <a:solidFill>
                  <a:srgbClr val="FF0000"/>
                </a:solidFill>
              </a:rPr>
              <a:t> di </a:t>
            </a:r>
            <a:r>
              <a:rPr lang="fr-FR" sz="2600" dirty="0" err="1">
                <a:solidFill>
                  <a:srgbClr val="FF0000"/>
                </a:solidFill>
              </a:rPr>
              <a:t>entrare</a:t>
            </a:r>
            <a:r>
              <a:rPr lang="fr-FR" sz="2600" dirty="0">
                <a:solidFill>
                  <a:srgbClr val="FF0000"/>
                </a:solidFill>
              </a:rPr>
              <a:t> al S.I.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7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D4E0-59DE-C140-A0BE-C769FCD5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difficoltà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CC43-6F39-134F-83F6-30F049F2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015732"/>
            <a:ext cx="11112500" cy="345061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1- Manque de missions dans certaines maisons et mauvais exemple de certains confrères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Mancanza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missioni</a:t>
            </a:r>
            <a:r>
              <a:rPr lang="fr-FR" dirty="0">
                <a:solidFill>
                  <a:srgbClr val="FF0000"/>
                </a:solidFill>
              </a:rPr>
              <a:t> in </a:t>
            </a:r>
            <a:r>
              <a:rPr lang="fr-FR" dirty="0" err="1">
                <a:solidFill>
                  <a:srgbClr val="FF0000"/>
                </a:solidFill>
              </a:rPr>
              <a:t>certe</a:t>
            </a:r>
            <a:r>
              <a:rPr lang="fr-FR" dirty="0">
                <a:solidFill>
                  <a:srgbClr val="FF0000"/>
                </a:solidFill>
              </a:rPr>
              <a:t> case e </a:t>
            </a:r>
            <a:r>
              <a:rPr lang="fr-FR" dirty="0" err="1">
                <a:solidFill>
                  <a:srgbClr val="FF0000"/>
                </a:solidFill>
              </a:rPr>
              <a:t>cattivo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esempio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certi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confratelli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2- Manque de formateurs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Sacrsità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formattori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  <a:p>
            <a:r>
              <a:rPr lang="fr-FR" dirty="0"/>
              <a:t>3- Besoin d’approfondir nos méthodes pédagogiques et d’accompagnement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Bisogno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approfondire</a:t>
            </a:r>
            <a:r>
              <a:rPr lang="fr-FR" dirty="0">
                <a:solidFill>
                  <a:srgbClr val="FF0000"/>
                </a:solidFill>
              </a:rPr>
              <a:t> i </a:t>
            </a:r>
            <a:r>
              <a:rPr lang="fr-FR" dirty="0" err="1">
                <a:solidFill>
                  <a:srgbClr val="FF0000"/>
                </a:solidFill>
              </a:rPr>
              <a:t>nostri</a:t>
            </a: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fr-FR" dirty="0" err="1">
                <a:solidFill>
                  <a:srgbClr val="FF0000"/>
                </a:solidFill>
              </a:rPr>
              <a:t>metodi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pedagogici</a:t>
            </a:r>
            <a:r>
              <a:rPr lang="fr-FR" dirty="0">
                <a:solidFill>
                  <a:srgbClr val="FF0000"/>
                </a:solidFill>
              </a:rPr>
              <a:t> e di </a:t>
            </a:r>
            <a:r>
              <a:rPr lang="fr-FR" dirty="0" err="1">
                <a:solidFill>
                  <a:srgbClr val="FF0000"/>
                </a:solidFill>
              </a:rPr>
              <a:t>accompagnamento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4- Besoin de renforcer notre confiance dans le Maitre de la Vigne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Bisogno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rinforzare</a:t>
            </a:r>
            <a:r>
              <a:rPr lang="fr-FR" dirty="0">
                <a:solidFill>
                  <a:srgbClr val="FF0000"/>
                </a:solidFill>
              </a:rPr>
              <a:t> la </a:t>
            </a:r>
            <a:r>
              <a:rPr lang="fr-FR" dirty="0" err="1">
                <a:solidFill>
                  <a:srgbClr val="FF0000"/>
                </a:solidFill>
              </a:rPr>
              <a:t>nostra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fiducia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nel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Signore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della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Vigna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5D7B-CB3B-034A-AF36-E5B05BFA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2" y="103910"/>
            <a:ext cx="6847609" cy="519546"/>
          </a:xfrm>
        </p:spPr>
        <p:txBody>
          <a:bodyPr>
            <a:normAutofit fontScale="90000"/>
          </a:bodyPr>
          <a:lstStyle/>
          <a:p>
            <a:r>
              <a:rPr lang="fr-FR" dirty="0"/>
              <a:t>Etat des lieux depuis 2000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A42AFD-767A-9146-8A1E-6596F382B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73386"/>
              </p:ext>
            </p:extLst>
          </p:nvPr>
        </p:nvGraphicFramePr>
        <p:xfrm>
          <a:off x="270164" y="623456"/>
          <a:ext cx="11668989" cy="518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">
                  <a:extLst>
                    <a:ext uri="{9D8B030D-6E8A-4147-A177-3AD203B41FA5}">
                      <a16:colId xmlns:a16="http://schemas.microsoft.com/office/drawing/2014/main" val="4185051623"/>
                    </a:ext>
                  </a:extLst>
                </a:gridCol>
                <a:gridCol w="2763982">
                  <a:extLst>
                    <a:ext uri="{9D8B030D-6E8A-4147-A177-3AD203B41FA5}">
                      <a16:colId xmlns:a16="http://schemas.microsoft.com/office/drawing/2014/main" val="1948717079"/>
                    </a:ext>
                  </a:extLst>
                </a:gridCol>
                <a:gridCol w="1839191">
                  <a:extLst>
                    <a:ext uri="{9D8B030D-6E8A-4147-A177-3AD203B41FA5}">
                      <a16:colId xmlns:a16="http://schemas.microsoft.com/office/drawing/2014/main" val="36000185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1384186"/>
                    </a:ext>
                  </a:extLst>
                </a:gridCol>
                <a:gridCol w="5049980">
                  <a:extLst>
                    <a:ext uri="{9D8B030D-6E8A-4147-A177-3AD203B41FA5}">
                      <a16:colId xmlns:a16="http://schemas.microsoft.com/office/drawing/2014/main" val="1239252418"/>
                    </a:ext>
                  </a:extLst>
                </a:gridCol>
              </a:tblGrid>
              <a:tr h="77550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du confrère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 </a:t>
                      </a:r>
                    </a:p>
                    <a:p>
                      <a:pPr algn="ctr"/>
                      <a:r>
                        <a:rPr lang="fr-FR" dirty="0"/>
                        <a:t>de vocation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 </a:t>
                      </a:r>
                    </a:p>
                    <a:p>
                      <a:pPr algn="ctr"/>
                      <a:r>
                        <a:rPr lang="fr-FR" dirty="0"/>
                        <a:t>d’ordination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Provenance de la vocation (</a:t>
                      </a:r>
                      <a:r>
                        <a:rPr lang="fr-FR" dirty="0" err="1"/>
                        <a:t>c.m</a:t>
                      </a:r>
                      <a:r>
                        <a:rPr lang="fr-FR" dirty="0"/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36142"/>
                  </a:ext>
                </a:extLst>
              </a:tr>
              <a:tr h="38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Georges MAYLAA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Pastorale des lazaristes,  Achrafie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87842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Toni FAYAD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Ecole apostolique + mission des lazaristes - </a:t>
                      </a:r>
                      <a:r>
                        <a:rPr lang="fr-FR" dirty="0" err="1"/>
                        <a:t>Hasroun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57055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Ralp</a:t>
                      </a:r>
                      <a:r>
                        <a:rPr lang="fr-FR" dirty="0"/>
                        <a:t> GERMANOS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58542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Hani YOUSSEF (</a:t>
                      </a:r>
                      <a:r>
                        <a:rPr lang="fr-FR" dirty="0" err="1"/>
                        <a:t>fr.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Mission des lazaristes, Miami, Alexandrie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04266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Ziad</a:t>
                      </a:r>
                      <a:r>
                        <a:rPr lang="fr-FR" dirty="0"/>
                        <a:t> NASSAR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988103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Emad</a:t>
                      </a:r>
                      <a:r>
                        <a:rPr lang="fr-FR" dirty="0"/>
                        <a:t> IBRAHIM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Mission des lazaristes, Miami, Alexandrie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3091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Michel IBRAHIM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12160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Fadi ABBOUD-SYRIANI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43545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Charbel 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Mission populaire, </a:t>
                      </a:r>
                      <a:r>
                        <a:rPr lang="fr-FR" dirty="0" err="1"/>
                        <a:t>Katlabé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699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Joe ABI- RACHED 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1231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Pascal ASSAF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55530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Georges BSAIBES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49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1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5D7B-CB3B-034A-AF36-E5B05BFA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772" y="103910"/>
            <a:ext cx="6847609" cy="880064"/>
          </a:xfrm>
        </p:spPr>
        <p:txBody>
          <a:bodyPr>
            <a:normAutofit/>
          </a:bodyPr>
          <a:lstStyle/>
          <a:p>
            <a:r>
              <a:rPr lang="fr-FR" dirty="0"/>
              <a:t>Etat des lieux depuis 2000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A42AFD-767A-9146-8A1E-6596F382B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716722"/>
              </p:ext>
            </p:extLst>
          </p:nvPr>
        </p:nvGraphicFramePr>
        <p:xfrm>
          <a:off x="270164" y="1331842"/>
          <a:ext cx="11668989" cy="358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36">
                  <a:extLst>
                    <a:ext uri="{9D8B030D-6E8A-4147-A177-3AD203B41FA5}">
                      <a16:colId xmlns:a16="http://schemas.microsoft.com/office/drawing/2014/main" val="4185051623"/>
                    </a:ext>
                  </a:extLst>
                </a:gridCol>
                <a:gridCol w="2763982">
                  <a:extLst>
                    <a:ext uri="{9D8B030D-6E8A-4147-A177-3AD203B41FA5}">
                      <a16:colId xmlns:a16="http://schemas.microsoft.com/office/drawing/2014/main" val="1948717079"/>
                    </a:ext>
                  </a:extLst>
                </a:gridCol>
                <a:gridCol w="1839191">
                  <a:extLst>
                    <a:ext uri="{9D8B030D-6E8A-4147-A177-3AD203B41FA5}">
                      <a16:colId xmlns:a16="http://schemas.microsoft.com/office/drawing/2014/main" val="36000185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31384186"/>
                    </a:ext>
                  </a:extLst>
                </a:gridCol>
                <a:gridCol w="5049980">
                  <a:extLst>
                    <a:ext uri="{9D8B030D-6E8A-4147-A177-3AD203B41FA5}">
                      <a16:colId xmlns:a16="http://schemas.microsoft.com/office/drawing/2014/main" val="1239252418"/>
                    </a:ext>
                  </a:extLst>
                </a:gridCol>
              </a:tblGrid>
              <a:tr h="7163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du confrère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 </a:t>
                      </a:r>
                    </a:p>
                    <a:p>
                      <a:pPr algn="ctr"/>
                      <a:r>
                        <a:rPr lang="fr-FR" dirty="0"/>
                        <a:t>de vocation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Date </a:t>
                      </a:r>
                    </a:p>
                    <a:p>
                      <a:pPr algn="ctr"/>
                      <a:r>
                        <a:rPr lang="fr-FR" dirty="0"/>
                        <a:t>d’ordination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Provenance de la vocation (</a:t>
                      </a:r>
                      <a:r>
                        <a:rPr lang="fr-FR" dirty="0" err="1"/>
                        <a:t>c.m</a:t>
                      </a:r>
                      <a:r>
                        <a:rPr lang="fr-FR" dirty="0"/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36142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Elie Chamoun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</a:t>
                      </a:r>
                      <a:r>
                        <a:rPr lang="fr-FR" dirty="0" err="1"/>
                        <a:t>Achrafie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99970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Joseph </a:t>
                      </a:r>
                      <a:r>
                        <a:rPr lang="fr-FR" dirty="0" err="1"/>
                        <a:t>Bassila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</a:t>
                      </a:r>
                      <a:r>
                        <a:rPr lang="fr-FR" dirty="0" err="1"/>
                        <a:t>Achrafie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52787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Pr. Bola SADEK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Pastorale des lazaristes,  Egypte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87842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Alain JABBOUR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57055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r>
                        <a:rPr lang="fr-F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Joe CHELLO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58542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Georges TAHECH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Mission des lazaristes, MISEVI, </a:t>
                      </a:r>
                      <a:r>
                        <a:rPr lang="fr-FR" dirty="0" err="1"/>
                        <a:t>Mejdlaya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04266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r>
                        <a:rPr lang="fr-FR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Vatché</a:t>
                      </a:r>
                      <a:r>
                        <a:rPr lang="fr-FR" dirty="0"/>
                        <a:t> GHAZARIAN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Ecole de la foi, Achrafie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5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36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A513-C95C-F64F-A2C2-367277BA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Etapes du recrutement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tappe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reclutamento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C5CE-DC32-9045-A9AA-1ED0429E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53754"/>
            <a:ext cx="12103100" cy="42091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1- </a:t>
            </a:r>
            <a:r>
              <a:rPr lang="fr-FR" b="1" u="sng" dirty="0"/>
              <a:t>Première approche : dans la mission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                 </a:t>
            </a:r>
            <a:r>
              <a:rPr lang="fr-FR" b="1" u="sng" dirty="0">
                <a:solidFill>
                  <a:srgbClr val="FF0000"/>
                </a:solidFill>
              </a:rPr>
              <a:t>Primo </a:t>
            </a:r>
            <a:r>
              <a:rPr lang="fr-FR" b="1" u="sng" dirty="0" err="1">
                <a:solidFill>
                  <a:srgbClr val="FF0000"/>
                </a:solidFill>
              </a:rPr>
              <a:t>approccio</a:t>
            </a:r>
            <a:r>
              <a:rPr lang="fr-FR" b="1" u="sng" dirty="0">
                <a:solidFill>
                  <a:srgbClr val="FF0000"/>
                </a:solidFill>
              </a:rPr>
              <a:t>: </a:t>
            </a:r>
            <a:r>
              <a:rPr lang="fr-FR" b="1" u="sng" dirty="0" err="1">
                <a:solidFill>
                  <a:srgbClr val="FF0000"/>
                </a:solidFill>
              </a:rPr>
              <a:t>nella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b="1" u="sng" dirty="0" err="1">
                <a:solidFill>
                  <a:srgbClr val="FF0000"/>
                </a:solidFill>
              </a:rPr>
              <a:t>missione</a:t>
            </a:r>
            <a:endParaRPr lang="fr-FR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u="sng" dirty="0">
              <a:solidFill>
                <a:srgbClr val="FF0000"/>
              </a:solidFill>
            </a:endParaRPr>
          </a:p>
          <a:p>
            <a:r>
              <a:rPr lang="fr-FR" dirty="0"/>
              <a:t>A- Mission populaire    			</a:t>
            </a:r>
            <a:r>
              <a:rPr lang="fr-FR" dirty="0">
                <a:solidFill>
                  <a:srgbClr val="FF0000"/>
                </a:solidFill>
              </a:rPr>
              <a:t>Missione al </a:t>
            </a:r>
            <a:r>
              <a:rPr lang="fr-FR" dirty="0" err="1">
                <a:solidFill>
                  <a:srgbClr val="FF0000"/>
                </a:solidFill>
              </a:rPr>
              <a:t>popolo</a:t>
            </a:r>
            <a:endParaRPr lang="fr-FR" dirty="0"/>
          </a:p>
          <a:p>
            <a:r>
              <a:rPr lang="fr-FR" dirty="0"/>
              <a:t>B- Branches de la Famille </a:t>
            </a:r>
            <a:r>
              <a:rPr lang="fr-FR" dirty="0" err="1"/>
              <a:t>Vincentienne</a:t>
            </a:r>
            <a:r>
              <a:rPr lang="fr-FR" dirty="0"/>
              <a:t> 	</a:t>
            </a:r>
            <a:r>
              <a:rPr lang="fr-FR" dirty="0">
                <a:solidFill>
                  <a:srgbClr val="FF0000"/>
                </a:solidFill>
              </a:rPr>
              <a:t>Rami </a:t>
            </a:r>
            <a:r>
              <a:rPr lang="fr-FR" dirty="0" err="1">
                <a:solidFill>
                  <a:srgbClr val="FF0000"/>
                </a:solidFill>
              </a:rPr>
              <a:t>della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Famiglia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Vincenziana</a:t>
            </a:r>
            <a:endParaRPr lang="fr-FR" dirty="0"/>
          </a:p>
          <a:p>
            <a:r>
              <a:rPr lang="fr-FR" dirty="0"/>
              <a:t>C- Œuvres de Charité       		</a:t>
            </a:r>
            <a:r>
              <a:rPr lang="fr-FR" dirty="0" err="1">
                <a:solidFill>
                  <a:srgbClr val="FF0000"/>
                </a:solidFill>
              </a:rPr>
              <a:t>Opere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carità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marL="0" indent="0" algn="ctr">
              <a:buNone/>
            </a:pPr>
            <a:r>
              <a:rPr lang="fr-FR" sz="2600" dirty="0"/>
              <a:t>Unité entre l’annonce de la Parole de Dieu, la Charité et l’exemple des confrères </a:t>
            </a:r>
          </a:p>
          <a:p>
            <a:pPr marL="0" indent="0" algn="ctr">
              <a:buNone/>
            </a:pPr>
            <a:r>
              <a:rPr lang="fr-FR" sz="2600" dirty="0" err="1">
                <a:solidFill>
                  <a:srgbClr val="FF0000"/>
                </a:solidFill>
              </a:rPr>
              <a:t>Unità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 err="1">
                <a:solidFill>
                  <a:srgbClr val="FF0000"/>
                </a:solidFill>
              </a:rPr>
              <a:t>tra</a:t>
            </a:r>
            <a:r>
              <a:rPr lang="fr-FR" sz="2600" dirty="0">
                <a:solidFill>
                  <a:srgbClr val="FF0000"/>
                </a:solidFill>
              </a:rPr>
              <a:t> l’</a:t>
            </a:r>
            <a:r>
              <a:rPr lang="fr-FR" sz="2600" dirty="0" err="1">
                <a:solidFill>
                  <a:srgbClr val="FF0000"/>
                </a:solidFill>
              </a:rPr>
              <a:t>annuncio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 err="1">
                <a:solidFill>
                  <a:srgbClr val="FF0000"/>
                </a:solidFill>
              </a:rPr>
              <a:t>della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 err="1">
                <a:solidFill>
                  <a:srgbClr val="FF0000"/>
                </a:solidFill>
              </a:rPr>
              <a:t>Parola</a:t>
            </a:r>
            <a:r>
              <a:rPr lang="fr-FR" sz="2600" dirty="0">
                <a:solidFill>
                  <a:srgbClr val="FF0000"/>
                </a:solidFill>
              </a:rPr>
              <a:t> di </a:t>
            </a:r>
            <a:r>
              <a:rPr lang="fr-FR" sz="2600" dirty="0" err="1">
                <a:solidFill>
                  <a:srgbClr val="FF0000"/>
                </a:solidFill>
              </a:rPr>
              <a:t>Dio</a:t>
            </a:r>
            <a:r>
              <a:rPr lang="fr-FR" sz="2600" dirty="0">
                <a:solidFill>
                  <a:srgbClr val="FF0000"/>
                </a:solidFill>
              </a:rPr>
              <a:t>, la </a:t>
            </a:r>
            <a:r>
              <a:rPr lang="fr-FR" sz="2600" dirty="0" err="1">
                <a:solidFill>
                  <a:srgbClr val="FF0000"/>
                </a:solidFill>
              </a:rPr>
              <a:t>Carità</a:t>
            </a:r>
            <a:r>
              <a:rPr lang="fr-FR" sz="2600" dirty="0">
                <a:solidFill>
                  <a:srgbClr val="FF0000"/>
                </a:solidFill>
              </a:rPr>
              <a:t> e l’</a:t>
            </a:r>
            <a:r>
              <a:rPr lang="fr-FR" sz="2600" dirty="0" err="1">
                <a:solidFill>
                  <a:srgbClr val="FF0000"/>
                </a:solidFill>
              </a:rPr>
              <a:t>esempio</a:t>
            </a:r>
            <a:r>
              <a:rPr lang="fr-FR" sz="2600" dirty="0">
                <a:solidFill>
                  <a:srgbClr val="FF0000"/>
                </a:solidFill>
              </a:rPr>
              <a:t> dei </a:t>
            </a:r>
            <a:r>
              <a:rPr lang="fr-FR" sz="2600" dirty="0" err="1">
                <a:solidFill>
                  <a:srgbClr val="FF0000"/>
                </a:solidFill>
              </a:rPr>
              <a:t>confratelli</a:t>
            </a:r>
            <a:endParaRPr lang="fr-FR" sz="2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54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A513-C95C-F64F-A2C2-367277BA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Etapes du recrutement 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err="1">
                <a:solidFill>
                  <a:srgbClr val="FF0000"/>
                </a:solidFill>
              </a:rPr>
              <a:t>tappe</a:t>
            </a:r>
            <a:r>
              <a:rPr lang="fr-FR" dirty="0">
                <a:solidFill>
                  <a:srgbClr val="FF0000"/>
                </a:solidFill>
              </a:rPr>
              <a:t> di </a:t>
            </a:r>
            <a:r>
              <a:rPr lang="fr-FR" dirty="0" err="1">
                <a:solidFill>
                  <a:srgbClr val="FF0000"/>
                </a:solidFill>
              </a:rPr>
              <a:t>reclutamento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C5CE-DC32-9045-A9AA-1ED0429E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091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/>
              <a:t>1I- </a:t>
            </a:r>
            <a:r>
              <a:rPr lang="fr-FR" b="1" u="sng" dirty="0"/>
              <a:t>Centre vocationnel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                 </a:t>
            </a:r>
            <a:r>
              <a:rPr lang="fr-FR" b="1" u="sng" dirty="0">
                <a:solidFill>
                  <a:srgbClr val="FF0000"/>
                </a:solidFill>
              </a:rPr>
              <a:t>Centro </a:t>
            </a:r>
            <a:r>
              <a:rPr lang="fr-FR" b="1" u="sng" dirty="0" err="1">
                <a:solidFill>
                  <a:srgbClr val="FF0000"/>
                </a:solidFill>
              </a:rPr>
              <a:t>vocazionale</a:t>
            </a:r>
            <a:endParaRPr lang="fr-FR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u="sng" dirty="0">
              <a:solidFill>
                <a:srgbClr val="FF0000"/>
              </a:solidFill>
            </a:endParaRPr>
          </a:p>
          <a:p>
            <a:r>
              <a:rPr lang="fr-FR" dirty="0"/>
              <a:t>A- Retraites spirituelles périodiques 	  	</a:t>
            </a:r>
            <a:r>
              <a:rPr lang="fr-FR" dirty="0" err="1">
                <a:solidFill>
                  <a:srgbClr val="FF0000"/>
                </a:solidFill>
              </a:rPr>
              <a:t>Ritiri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spirituali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periodici</a:t>
            </a:r>
            <a:endParaRPr lang="fr-FR" dirty="0"/>
          </a:p>
          <a:p>
            <a:r>
              <a:rPr lang="fr-FR" dirty="0"/>
              <a:t>B- Accompagnement personnel			</a:t>
            </a:r>
            <a:r>
              <a:rPr lang="fr-FR" dirty="0" err="1">
                <a:solidFill>
                  <a:srgbClr val="FF0000"/>
                </a:solidFill>
              </a:rPr>
              <a:t>Accompagnamento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personnale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/>
          </a:p>
          <a:p>
            <a:r>
              <a:rPr lang="fr-FR" dirty="0"/>
              <a:t>C- Quelques expériences pastorales et caritatives	</a:t>
            </a:r>
            <a:r>
              <a:rPr lang="fr-FR" dirty="0" err="1">
                <a:solidFill>
                  <a:srgbClr val="FF0000"/>
                </a:solidFill>
              </a:rPr>
              <a:t>Esperienze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pastorali</a:t>
            </a:r>
            <a:r>
              <a:rPr lang="fr-FR" dirty="0">
                <a:solidFill>
                  <a:srgbClr val="FF0000"/>
                </a:solidFill>
              </a:rPr>
              <a:t> e </a:t>
            </a:r>
            <a:r>
              <a:rPr lang="fr-FR" dirty="0" err="1">
                <a:solidFill>
                  <a:srgbClr val="FF0000"/>
                </a:solidFill>
              </a:rPr>
              <a:t>caritatevoli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marL="0" indent="0" algn="ctr">
              <a:buNone/>
            </a:pPr>
            <a:r>
              <a:rPr lang="fr-FR" sz="2600" dirty="0"/>
              <a:t> TEMPS DE DISCERNEMENT ET DE DECISON 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FF0000"/>
                </a:solidFill>
              </a:rPr>
              <a:t>TEMPO DI DISCERNIMENTO E DECISIONE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80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4719-A9A1-A74D-BF3D-602218EA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921" y="215900"/>
            <a:ext cx="9603275" cy="1859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JUILLET 2021- </a:t>
            </a:r>
            <a:r>
              <a:rPr lang="fr-FR" dirty="0" err="1"/>
              <a:t>HasROUN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94F840-33C3-5A4E-840E-E8599490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16" y="89022"/>
            <a:ext cx="4509275" cy="601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925835-C9D3-3A44-ACD8-A70A7B22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619" y="1953055"/>
            <a:ext cx="5266881" cy="39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5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4719-A9A1-A74D-BF3D-602218EA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6821" y="190500"/>
            <a:ext cx="9603275" cy="1859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SEPTEMBRE 2021 - AJALTOUN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DF53B-6178-1341-9FDC-51729E8F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750" y="376434"/>
            <a:ext cx="4029075" cy="537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65F48-38FA-3847-A2D0-ECCCDAFA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846334"/>
            <a:ext cx="3676650" cy="490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416C35-90FB-CB4D-A71C-E162DE563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0" y="2122471"/>
            <a:ext cx="4834750" cy="3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4719-A9A1-A74D-BF3D-602218EA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6821" y="190500"/>
            <a:ext cx="9603275" cy="1859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SEPTEMBRE 2021 - AJALTOUN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65F48-38FA-3847-A2D0-ECCCDAFA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" y="997056"/>
            <a:ext cx="6297031" cy="4730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DF53B-6178-1341-9FDC-51729E8F0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221" y="622300"/>
            <a:ext cx="5661004" cy="42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3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D4EC-F5BF-694B-B597-37F023A2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79" y="144119"/>
            <a:ext cx="6308121" cy="1049235"/>
          </a:xfrm>
        </p:spPr>
        <p:txBody>
          <a:bodyPr>
            <a:normAutofit/>
          </a:bodyPr>
          <a:lstStyle/>
          <a:p>
            <a:r>
              <a:rPr lang="fr-FR" dirty="0"/>
              <a:t>Premier centre vocationnel avec les FLDC-Achrafie - 2012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4784A-E04C-E243-B5F5-64C86F2C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1" y="1191211"/>
            <a:ext cx="6235700" cy="467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B98F7B-5207-6D46-9C5F-EF474B5B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391" y="144119"/>
            <a:ext cx="5557609" cy="416537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FA6CD8-8E02-BA4E-AB1A-1C9325D0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4333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121</TotalTime>
  <Words>620</Words>
  <Application>Microsoft Macintosh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Pastorale  vocationnelle pastorale vocazionale </vt:lpstr>
      <vt:lpstr>Etat des lieux depuis 2000</vt:lpstr>
      <vt:lpstr>Etat des lieux depuis 2000</vt:lpstr>
      <vt:lpstr>Etapes du recrutement   tappe di reclutamento</vt:lpstr>
      <vt:lpstr>Etapes du recrutement   tappe di reclutamento</vt:lpstr>
      <vt:lpstr>JUILLET 2021- HasROUN</vt:lpstr>
      <vt:lpstr>SEPTEMBRE 2021 - AJALTOUN</vt:lpstr>
      <vt:lpstr>SEPTEMBRE 2021 - AJALTOUN</vt:lpstr>
      <vt:lpstr>Premier centre vocationnel avec les FLDC-Achrafie - 2012</vt:lpstr>
      <vt:lpstr>Premier centre vocationnel avec les FLDC-Achrafie - 2012</vt:lpstr>
      <vt:lpstr>Etapes du recrutement   tappe di reclutamento</vt:lpstr>
      <vt:lpstr>Difficultés   difficoltà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Pastorale  vocationnelle</dc:title>
  <dc:creator>Microsoft Office User</dc:creator>
  <cp:lastModifiedBy>Supérieur Saint Joseph - ANTOURA</cp:lastModifiedBy>
  <cp:revision>28</cp:revision>
  <dcterms:created xsi:type="dcterms:W3CDTF">2021-09-21T12:23:51Z</dcterms:created>
  <dcterms:modified xsi:type="dcterms:W3CDTF">2021-10-01T13:35:59Z</dcterms:modified>
</cp:coreProperties>
</file>