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8" r:id="rId4"/>
    <p:sldId id="266" r:id="rId5"/>
    <p:sldId id="268" r:id="rId6"/>
    <p:sldId id="273" r:id="rId7"/>
    <p:sldId id="269" r:id="rId8"/>
    <p:sldId id="274" r:id="rId9"/>
    <p:sldId id="272" r:id="rId10"/>
    <p:sldId id="259" r:id="rId11"/>
    <p:sldId id="264" r:id="rId12"/>
    <p:sldId id="262" r:id="rId13"/>
    <p:sldId id="261" r:id="rId14"/>
    <p:sldId id="275" r:id="rId15"/>
    <p:sldId id="257" r:id="rId16"/>
    <p:sldId id="267" r:id="rId17"/>
    <p:sldId id="276" r:id="rId18"/>
    <p:sldId id="263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dificio, exterior, calle, frente&#10;&#10;Descripción generada automáticamente">
            <a:extLst>
              <a:ext uri="{FF2B5EF4-FFF2-40B4-BE49-F238E27FC236}">
                <a16:creationId xmlns:a16="http://schemas.microsoft.com/office/drawing/2014/main" id="{756DA938-6DCE-4CC0-9174-F63EE1B1D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17" b="3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80BF89-A8C9-4D91-BEC1-5D21D8A79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151E16-BB18-4F14-8F89-37A13A61F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1" y="4989785"/>
            <a:ext cx="7772400" cy="146304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 vocacional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0BE03E6-0607-4519-8AB1-93DF2BE90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0" y="4572295"/>
            <a:ext cx="4876800" cy="2298021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Congregación de la Misión</a:t>
            </a:r>
          </a:p>
          <a:p>
            <a:pPr algn="ctr"/>
            <a:r>
              <a:rPr lang="es-E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 de Zaragoza</a:t>
            </a:r>
          </a:p>
          <a:p>
            <a:pPr algn="ctr"/>
            <a:r>
              <a:rPr lang="es-E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España-Honduras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DA5282-368B-4281-BDA0-F773F4CE0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3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5404ABE-2449-4D2C-81E8-AB2D6515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4715F20-E575-42C9-9CF6-599E6C9F2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7794722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E2B2380-185E-484C-92DB-7B0813475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6"/>
            <a:ext cx="7794722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BA893A-FC58-40E8-A2C5-59FB7682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903" y="4391025"/>
            <a:ext cx="7168428" cy="173880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Encuentros de discernimiento vocacional</a:t>
            </a:r>
          </a:p>
        </p:txBody>
      </p:sp>
      <p:pic>
        <p:nvPicPr>
          <p:cNvPr id="3078" name="Picture 6" descr="Convivencia Vocacional en la Zona Norte - Congregación de la Misión,  Provincia de Zaragoza">
            <a:extLst>
              <a:ext uri="{FF2B5EF4-FFF2-40B4-BE49-F238E27FC236}">
                <a16:creationId xmlns:a16="http://schemas.microsoft.com/office/drawing/2014/main" id="{1E355768-CE32-4792-8407-F79262B1E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2" r="3" b="15645"/>
          <a:stretch/>
        </p:blipFill>
        <p:spPr bwMode="auto">
          <a:xfrm>
            <a:off x="485775" y="484632"/>
            <a:ext cx="3251103" cy="13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nvivencia vocacional: II retiro de Adviento - Congregación de la Misión,  Provincia de Zaragoza">
            <a:extLst>
              <a:ext uri="{FF2B5EF4-FFF2-40B4-BE49-F238E27FC236}">
                <a16:creationId xmlns:a16="http://schemas.microsoft.com/office/drawing/2014/main" id="{935C6744-48A2-4069-A39E-0D872F30A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3" r="3" b="3"/>
          <a:stretch/>
        </p:blipFill>
        <p:spPr bwMode="auto">
          <a:xfrm>
            <a:off x="485775" y="1989994"/>
            <a:ext cx="3251104" cy="13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gregación de la Misión, Provincia de Zaragoza - Web de los misioneros  paúles">
            <a:extLst>
              <a:ext uri="{FF2B5EF4-FFF2-40B4-BE49-F238E27FC236}">
                <a16:creationId xmlns:a16="http://schemas.microsoft.com/office/drawing/2014/main" id="{D5F4AAD0-411C-445B-98BB-3F5ACE3D4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978"/>
          <a:stretch/>
        </p:blipFill>
        <p:spPr bwMode="auto">
          <a:xfrm>
            <a:off x="485775" y="3491861"/>
            <a:ext cx="3251103" cy="13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CF4CA-74FC-4793-9711-95A58AEC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743" y="484632"/>
            <a:ext cx="7808481" cy="3665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encuentros por tiempo litúrgico: adviento y cuaresma (Zaragoza).</a:t>
            </a:r>
          </a:p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Ejercicios espirituales en Semana Santa (Pamplona)</a:t>
            </a:r>
          </a:p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Encuentros por zonas geográficas: Norte, Centro, Sueste, Canarias y Honduras. </a:t>
            </a:r>
          </a:p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Encuentro estival en Pamplona. </a:t>
            </a:r>
          </a:p>
          <a:p>
            <a:pPr algn="ctr"/>
            <a:endParaRPr lang="es-ES" sz="2000" dirty="0"/>
          </a:p>
        </p:txBody>
      </p:sp>
      <p:pic>
        <p:nvPicPr>
          <p:cNvPr id="3080" name="Picture 8" descr="Congregación de la Misión, Provincia de Zaragoza - Web de los misioneros  paúles">
            <a:extLst>
              <a:ext uri="{FF2B5EF4-FFF2-40B4-BE49-F238E27FC236}">
                <a16:creationId xmlns:a16="http://schemas.microsoft.com/office/drawing/2014/main" id="{6C3961B2-FB1A-49C5-8A58-AE7B3C4ED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978"/>
          <a:stretch/>
        </p:blipFill>
        <p:spPr bwMode="auto">
          <a:xfrm>
            <a:off x="485775" y="4999321"/>
            <a:ext cx="3251104" cy="13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A453C7C-9D3D-4A32-BE1D-32A565C3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422775" y="480322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5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5404ABE-2449-4D2C-81E8-AB2D6515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715F20-E575-42C9-9CF6-599E6C9F2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7794722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E2B2380-185E-484C-92DB-7B0813475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6"/>
            <a:ext cx="7794722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6133B6-F675-4099-9851-BEE58E3E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903" y="4391025"/>
            <a:ext cx="7168430" cy="173880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Casas de puertas abiertas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115339-42CC-4E2D-8313-2F43113DF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28" t="37164" r="59991" b="13008"/>
          <a:stretch/>
        </p:blipFill>
        <p:spPr>
          <a:xfrm>
            <a:off x="415379" y="66549"/>
            <a:ext cx="2576622" cy="24331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17606B-8494-4D3F-B8C9-1C3767458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66" t="30819" r="10420" b="19545"/>
          <a:stretch/>
        </p:blipFill>
        <p:spPr>
          <a:xfrm>
            <a:off x="262157" y="1852432"/>
            <a:ext cx="3474721" cy="2298164"/>
          </a:xfrm>
          <a:prstGeom prst="rect">
            <a:avLst/>
          </a:prstGeom>
        </p:spPr>
      </p:pic>
      <p:pic>
        <p:nvPicPr>
          <p:cNvPr id="4098" name="Picture 2" descr="5">
            <a:extLst>
              <a:ext uri="{FF2B5EF4-FFF2-40B4-BE49-F238E27FC236}">
                <a16:creationId xmlns:a16="http://schemas.microsoft.com/office/drawing/2014/main" id="{91AA3F73-1ADC-49EA-BE57-79DDC1673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7" b="44919"/>
          <a:stretch/>
        </p:blipFill>
        <p:spPr bwMode="auto">
          <a:xfrm>
            <a:off x="101534" y="3625175"/>
            <a:ext cx="3251103" cy="13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420FDF-87A3-49AD-A574-D74DABD9B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804998"/>
            <a:ext cx="7150608" cy="2871216"/>
          </a:xfrm>
        </p:spPr>
        <p:txBody>
          <a:bodyPr>
            <a:normAutofit/>
          </a:bodyPr>
          <a:lstStyle/>
          <a:p>
            <a:pPr algn="just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Casas abiertas a que jóvenes inquietos tengan experiencias puntuales de reflexión, oración, trabajo pastoral con nosotros.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E91C8E2-5DFF-4FBF-BC09-64A0E60B9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2" r="3" b="38480"/>
          <a:stretch/>
        </p:blipFill>
        <p:spPr bwMode="auto">
          <a:xfrm>
            <a:off x="646641" y="5241588"/>
            <a:ext cx="3251104" cy="13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A453C7C-9D3D-4A32-BE1D-32A565C39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422775" y="480322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23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4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82EA26-B086-429D-B25B-4765A6D0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E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Discernimiento vocacional on-line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0416E4-985A-4A10-BFE4-77F8C9DE0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10" r="25111" b="7826"/>
          <a:stretch/>
        </p:blipFill>
        <p:spPr>
          <a:xfrm>
            <a:off x="369726" y="465718"/>
            <a:ext cx="7243383" cy="42254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CB39A-3403-41EB-8E91-31014310E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321732"/>
            <a:ext cx="4329799" cy="6214534"/>
          </a:xfrm>
        </p:spPr>
        <p:txBody>
          <a:bodyPr anchor="ctr">
            <a:normAutofit/>
          </a:bodyPr>
          <a:lstStyle/>
          <a:p>
            <a:pPr algn="ctr"/>
            <a:r>
              <a:rPr lang="es-E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la Página Web vocacional</a:t>
            </a:r>
          </a:p>
          <a:p>
            <a:pPr algn="ctr"/>
            <a:r>
              <a:rPr lang="es-E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tiempos de pandemia</a:t>
            </a:r>
          </a:p>
          <a:p>
            <a:pPr algn="ctr"/>
            <a:r>
              <a:rPr lang="es-E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Ocho chavales acompañados</a:t>
            </a:r>
          </a:p>
          <a:p>
            <a:pPr algn="ctr"/>
            <a:endParaRPr lang="es-E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63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84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2388C8-6360-4946-ACAA-E9715982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web vocacional</a:t>
            </a:r>
            <a:br>
              <a:rPr lang="es-E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serpaul.org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824F453-F490-4E2B-98BF-CE1F46982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" t="24754" r="738" b="6846"/>
          <a:stretch/>
        </p:blipFill>
        <p:spPr>
          <a:xfrm>
            <a:off x="105004" y="791751"/>
            <a:ext cx="7508105" cy="29884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FC76E-B48A-410A-8AE0-BE943537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951" y="1566321"/>
            <a:ext cx="4187474" cy="6401502"/>
          </a:xfrm>
        </p:spPr>
        <p:txBody>
          <a:bodyPr anchor="ctr">
            <a:normAutofit/>
          </a:bodyPr>
          <a:lstStyle/>
          <a:p>
            <a:r>
              <a:rPr lang="es-E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Testimonios</a:t>
            </a:r>
          </a:p>
          <a:p>
            <a:r>
              <a:rPr lang="es-E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Testigos</a:t>
            </a:r>
          </a:p>
          <a:p>
            <a:r>
              <a:rPr lang="es-E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</a:t>
            </a:r>
          </a:p>
          <a:p>
            <a:r>
              <a:rPr lang="es-E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Noticias</a:t>
            </a:r>
          </a:p>
          <a:p>
            <a:r>
              <a:rPr lang="es-E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Ministerios</a:t>
            </a:r>
          </a:p>
          <a:p>
            <a:r>
              <a:rPr lang="es-E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Propuestas</a:t>
            </a:r>
          </a:p>
          <a:p>
            <a:endParaRPr lang="es-E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5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edificio, exterior, calle, frente&#10;&#10;Descripción generada automáticamente">
            <a:extLst>
              <a:ext uri="{FF2B5EF4-FFF2-40B4-BE49-F238E27FC236}">
                <a16:creationId xmlns:a16="http://schemas.microsoft.com/office/drawing/2014/main" id="{756DA938-6DCE-4CC0-9174-F63EE1B1D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0311" r="-1" b="33424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151E16-BB18-4F14-8F89-37A13A61F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DE ACOGIDA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0BE03E6-0607-4519-8AB1-93DF2BE90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Congregación de la Misión</a:t>
            </a:r>
          </a:p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 de Zaragoza</a:t>
            </a:r>
          </a:p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España-Honduras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70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345F34C-D280-422F-AD3B-431B049A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83" y="-42761"/>
            <a:ext cx="4661250" cy="69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969AB7-FE05-4588-BAAC-D443DD8F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546472"/>
            <a:ext cx="9720072" cy="1499616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de acogida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C0D4D-A3DC-4F98-A419-49CA8860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800" y="2091675"/>
            <a:ext cx="6953877" cy="4023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3200" b="1" dirty="0"/>
              <a:t>Tiempo de discernimiento vocacional más profundo de cara a una opción de seguimiento de Cristo evangelizador a los Pobres. </a:t>
            </a:r>
          </a:p>
          <a:p>
            <a:pPr algn="just"/>
            <a:r>
              <a:rPr lang="es-ES" sz="3200" b="1" dirty="0"/>
              <a:t>El candidato no es miembro de la Congregación de la Misión. </a:t>
            </a:r>
          </a:p>
          <a:p>
            <a:pPr algn="just"/>
            <a:r>
              <a:rPr lang="es-ES" sz="3200" b="1" dirty="0"/>
              <a:t>Al menos dos años. capacitación para la </a:t>
            </a:r>
            <a:r>
              <a:rPr lang="es-ES" sz="3200" b="1" dirty="0" err="1"/>
              <a:t>Educ</a:t>
            </a:r>
            <a:r>
              <a:rPr lang="es-ES" sz="3200" b="1" dirty="0"/>
              <a:t>. Universitaria. </a:t>
            </a:r>
          </a:p>
          <a:p>
            <a:pPr algn="just"/>
            <a:r>
              <a:rPr lang="es-ES" sz="3200" b="1" dirty="0"/>
              <a:t>Vida en comunidad. </a:t>
            </a:r>
          </a:p>
          <a:p>
            <a:pPr algn="just"/>
            <a:endParaRPr lang="es-ES" sz="3200" b="1" dirty="0"/>
          </a:p>
          <a:p>
            <a:pPr algn="just"/>
            <a:endParaRPr lang="es-ES" sz="3200" b="1" dirty="0"/>
          </a:p>
          <a:p>
            <a:pPr algn="just"/>
            <a:endParaRPr lang="es-ES" sz="3200" b="1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31F4D8C-14A7-4538-8EA0-02974E571D55}"/>
              </a:ext>
            </a:extLst>
          </p:cNvPr>
          <p:cNvSpPr txBox="1">
            <a:spLocks/>
          </p:cNvSpPr>
          <p:nvPr/>
        </p:nvSpPr>
        <p:spPr>
          <a:xfrm>
            <a:off x="1156650" y="1554962"/>
            <a:ext cx="7105744" cy="536713"/>
          </a:xfrm>
          <a:prstGeom prst="rect">
            <a:avLst/>
          </a:prstGeom>
        </p:spPr>
        <p:txBody>
          <a:bodyPr vert="horz" lIns="45720" tIns="45720" rIns="4572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es?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647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69AB7-FE05-4588-BAAC-D443DD8F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32" y="439635"/>
            <a:ext cx="7105745" cy="1499616"/>
          </a:xfrm>
        </p:spPr>
        <p:txBody>
          <a:bodyPr>
            <a:norm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de acogida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C0D4D-A3DC-4F98-A419-49CA8860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650" y="1554962"/>
            <a:ext cx="7105744" cy="536713"/>
          </a:xfrm>
        </p:spPr>
        <p:txBody>
          <a:bodyPr>
            <a:normAutofit fontScale="62500" lnSpcReduction="20000"/>
          </a:bodyPr>
          <a:lstStyle/>
          <a:p>
            <a:r>
              <a:rPr lang="es-ES" sz="5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 estructuras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080" name="Picture 8" descr="Una esquina de una calle&#10;&#10;Descripción generada automáticamente">
            <a:extLst>
              <a:ext uri="{FF2B5EF4-FFF2-40B4-BE49-F238E27FC236}">
                <a16:creationId xmlns:a16="http://schemas.microsoft.com/office/drawing/2014/main" id="{9E6437BC-77CB-4410-AF23-32A93951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463" y="236202"/>
            <a:ext cx="3516693" cy="26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 edificio de ladrillo&#10;&#10;Descripción generada automáticamente">
            <a:extLst>
              <a:ext uri="{FF2B5EF4-FFF2-40B4-BE49-F238E27FC236}">
                <a16:creationId xmlns:a16="http://schemas.microsoft.com/office/drawing/2014/main" id="{86B55C2B-D83F-4B06-81E5-34CB971BC0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281" y="3214737"/>
            <a:ext cx="3516693" cy="26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 edificio de ladrillo&#10;&#10;Descripción generada automáticamente">
            <a:extLst>
              <a:ext uri="{FF2B5EF4-FFF2-40B4-BE49-F238E27FC236}">
                <a16:creationId xmlns:a16="http://schemas.microsoft.com/office/drawing/2014/main" id="{321CC879-A0E9-46D3-B498-7D25864CD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9" b="54067"/>
          <a:stretch/>
        </p:blipFill>
        <p:spPr bwMode="auto">
          <a:xfrm>
            <a:off x="7583631" y="3207002"/>
            <a:ext cx="3584242" cy="27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1EBB92-7C68-4520-8849-271C71FFAA69}"/>
              </a:ext>
            </a:extLst>
          </p:cNvPr>
          <p:cNvSpPr txBox="1"/>
          <p:nvPr/>
        </p:nvSpPr>
        <p:spPr>
          <a:xfrm>
            <a:off x="1024127" y="5852257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Zaragoza-Casablanca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FE9051-70EC-4EDB-A5C3-0610444E125E}"/>
              </a:ext>
            </a:extLst>
          </p:cNvPr>
          <p:cNvSpPr txBox="1"/>
          <p:nvPr/>
        </p:nvSpPr>
        <p:spPr>
          <a:xfrm>
            <a:off x="8013372" y="5811119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Palmas de GC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FDD587-54AF-4DCD-8C92-4A24BDEAA1EF}"/>
              </a:ext>
            </a:extLst>
          </p:cNvPr>
          <p:cNvSpPr txBox="1"/>
          <p:nvPr/>
        </p:nvSpPr>
        <p:spPr>
          <a:xfrm>
            <a:off x="5560808" y="2822713"/>
            <a:ext cx="3282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Puerto Cortés-Honduras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9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edificio, exterior, calle, frente&#10;&#10;Descripción generada automáticamente">
            <a:extLst>
              <a:ext uri="{FF2B5EF4-FFF2-40B4-BE49-F238E27FC236}">
                <a16:creationId xmlns:a16="http://schemas.microsoft.com/office/drawing/2014/main" id="{756DA938-6DCE-4CC0-9174-F63EE1B1D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0312" r="-1" b="33424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151E16-BB18-4F14-8F89-37A13A61F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2" y="643467"/>
            <a:ext cx="7370819" cy="5571066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Colaboración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0BE03E6-0607-4519-8AB1-93DF2BE90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Congregación de la Misión</a:t>
            </a:r>
          </a:p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 de Zaragoza</a:t>
            </a:r>
          </a:p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España-Honduras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15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685CC-3814-4F61-A87B-761A18B5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Colaboración interprovincial y familia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vicenciana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6B9D0-E34B-4DB8-AA16-8E9F2733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vocacional Hijas de la Caridad-Misioneros Paúles (España)</a:t>
            </a:r>
          </a:p>
          <a:p>
            <a:pPr algn="just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Colaboración con Juventudes Marianas </a:t>
            </a: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Vicencianas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vicentina Chile (Países </a:t>
            </a: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lusohispanos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4F8BB5F-69C8-4656-9585-711399FB1386}"/>
              </a:ext>
            </a:extLst>
          </p:cNvPr>
          <p:cNvSpPr txBox="1">
            <a:spLocks/>
          </p:cNvSpPr>
          <p:nvPr/>
        </p:nvSpPr>
        <p:spPr>
          <a:xfrm>
            <a:off x="1731642" y="5232790"/>
            <a:ext cx="7058307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Ricardo de la provincia </a:t>
            </a:r>
            <a:r>
              <a:rPr lang="es-E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svp-españa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030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9BB0997-6FAD-4CE9-8137-3C5FAB8B6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129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6D564C-D1D7-407C-B6B3-2780585EA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1302038"/>
            <a:ext cx="4085181" cy="4852362"/>
          </a:xfrm>
        </p:spPr>
        <p:txBody>
          <a:bodyPr anchor="ctr">
            <a:normAutofit/>
          </a:bodyPr>
          <a:lstStyle/>
          <a:p>
            <a:pPr algn="ctr"/>
            <a:r>
              <a:rPr lang="es-E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Abiertos para aprender y conocer otros medios y herramientas que puedan acercar a los jóvenes cristianos a nuestro estilo de vida misionero.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F67476-ACDA-4270-8AC5-7562F042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146" y="105120"/>
            <a:ext cx="7058307" cy="1625210"/>
          </a:xfrm>
        </p:spPr>
        <p:txBody>
          <a:bodyPr>
            <a:normAutofit/>
          </a:bodyPr>
          <a:lstStyle/>
          <a:p>
            <a:pPr algn="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constante Formación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7E4C9AB-8224-4373-A866-D5EA3DB6D255}"/>
              </a:ext>
            </a:extLst>
          </p:cNvPr>
          <p:cNvSpPr txBox="1">
            <a:spLocks/>
          </p:cNvSpPr>
          <p:nvPr/>
        </p:nvSpPr>
        <p:spPr>
          <a:xfrm>
            <a:off x="0" y="4429125"/>
            <a:ext cx="7911548" cy="2323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</a:p>
          <a:p>
            <a:pPr algn="ctr"/>
            <a:r>
              <a:rPr lang="es-E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</a:t>
            </a:r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mille</a:t>
            </a:r>
            <a:endParaRPr lang="es-E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</a:t>
            </a:r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beaucoup</a:t>
            </a:r>
            <a:endParaRPr lang="es-E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es-E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18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edificio, exterior, calle, frente&#10;&#10;Descripción generada automáticamente">
            <a:extLst>
              <a:ext uri="{FF2B5EF4-FFF2-40B4-BE49-F238E27FC236}">
                <a16:creationId xmlns:a16="http://schemas.microsoft.com/office/drawing/2014/main" id="{756DA938-6DCE-4CC0-9174-F63EE1B1D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0310" r="-1" b="334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151E16-BB18-4F14-8F89-37A13A61F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8" y="643467"/>
            <a:ext cx="7529843" cy="5571066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Fundamentos </a:t>
            </a:r>
            <a:br>
              <a:rPr lang="es-E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trabajo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0BE03E6-0607-4519-8AB1-93DF2BE90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es-E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Congregación de la Misión</a:t>
            </a:r>
          </a:p>
          <a:p>
            <a:r>
              <a:rPr lang="es-E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 de Zaragoza</a:t>
            </a:r>
          </a:p>
          <a:p>
            <a:r>
              <a:rPr lang="es-E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España-Honduras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10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630AC-6612-4969-8FBD-744BD26F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4" y="548640"/>
            <a:ext cx="9720072" cy="1499616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pastoral vocacional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3A99E1-0BDC-4DCB-BA5C-B044EE21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878" y="0"/>
            <a:ext cx="2266122" cy="849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DFE4E-2748-4253-9F11-4CEC11B4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2286000"/>
            <a:ext cx="9720072" cy="4023360"/>
          </a:xfrm>
        </p:spPr>
        <p:txBody>
          <a:bodyPr>
            <a:normAutofit lnSpcReduction="10000"/>
          </a:bodyPr>
          <a:lstStyle/>
          <a:p>
            <a:r>
              <a:rPr lang="es-ES" sz="3200" b="1" dirty="0"/>
              <a:t>Vigente desde 2004 (actualiza el de 1994)</a:t>
            </a:r>
          </a:p>
          <a:p>
            <a:endParaRPr lang="es-ES" dirty="0"/>
          </a:p>
          <a:p>
            <a:pPr lvl="1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Tareas de la pastoral vocacional en la Prov. de Zaragoza.</a:t>
            </a:r>
          </a:p>
          <a:p>
            <a:pPr lvl="1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El acompañamiento vocacional personalizado</a:t>
            </a:r>
          </a:p>
          <a:p>
            <a:pPr lvl="1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El Seminario Menor </a:t>
            </a:r>
            <a:r>
              <a:rPr lang="es-E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Vicenciano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La Etapa de Acogida</a:t>
            </a:r>
          </a:p>
          <a:p>
            <a:pPr lvl="1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El Equipo Provincial de Pastoral Vocacional</a:t>
            </a:r>
          </a:p>
          <a:p>
            <a:pPr lvl="1"/>
            <a:endParaRPr lang="es-ES" dirty="0"/>
          </a:p>
          <a:p>
            <a:pPr marL="128016" lvl="1" indent="0" algn="r">
              <a:buNone/>
            </a:pPr>
            <a:r>
              <a:rPr lang="es-ES" sz="3200" b="1" dirty="0">
                <a:solidFill>
                  <a:srgbClr val="FF0000"/>
                </a:solidFill>
              </a:rPr>
              <a:t>Revisado en diciembre de 2018 (según el CIF de París) </a:t>
            </a:r>
          </a:p>
        </p:txBody>
      </p:sp>
    </p:spTree>
    <p:extLst>
      <p:ext uri="{BB962C8B-B14F-4D97-AF65-F5344CB8AC3E}">
        <p14:creationId xmlns:p14="http://schemas.microsoft.com/office/powerpoint/2010/main" val="168044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6ED0D8-2947-412F-A4D6-DB004B79F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A9346F-83ED-41DA-BD67-C9EB2EEDC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5" t="19883" r="29268" b="14240"/>
          <a:stretch/>
        </p:blipFill>
        <p:spPr>
          <a:xfrm>
            <a:off x="1855600" y="45025"/>
            <a:ext cx="7831739" cy="68129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14C9FF-F5A8-4D1A-84A7-CB416659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2286000"/>
            <a:ext cx="11582400" cy="1499616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DE PASTORAL VOCACIONAL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FD34F6-6C30-4EE1-819E-972F890132DA}"/>
              </a:ext>
            </a:extLst>
          </p:cNvPr>
          <p:cNvSpPr txBox="1"/>
          <p:nvPr/>
        </p:nvSpPr>
        <p:spPr>
          <a:xfrm>
            <a:off x="278296" y="6035803"/>
            <a:ext cx="7964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comunidad tiene su delegado local </a:t>
            </a:r>
          </a:p>
        </p:txBody>
      </p:sp>
    </p:spTree>
    <p:extLst>
      <p:ext uri="{BB962C8B-B14F-4D97-AF65-F5344CB8AC3E}">
        <p14:creationId xmlns:p14="http://schemas.microsoft.com/office/powerpoint/2010/main" val="27148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36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802D85-EBC8-4530-A5E6-53A4FAF2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E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Comisiones de pastoral vocacional</a:t>
            </a:r>
          </a:p>
        </p:txBody>
      </p:sp>
      <p:pic>
        <p:nvPicPr>
          <p:cNvPr id="2050" name="Picture 2" descr="Encuentro de los Equipos de Pastoral Vocacional de Emaús.  #VocationalChallenge. - Escolapios Emaús">
            <a:extLst>
              <a:ext uri="{FF2B5EF4-FFF2-40B4-BE49-F238E27FC236}">
                <a16:creationId xmlns:a16="http://schemas.microsoft.com/office/drawing/2014/main" id="{570F8045-FAA4-4EC4-8EEC-DED35CCFC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r="-2107" b="17165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B71373-9013-4DEF-A327-9E79468F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321732"/>
            <a:ext cx="4281890" cy="6214534"/>
          </a:xfrm>
        </p:spPr>
        <p:txBody>
          <a:bodyPr anchor="ctr">
            <a:normAutofit lnSpcReduction="10000"/>
          </a:bodyPr>
          <a:lstStyle/>
          <a:p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muchas de nuestras comunidades</a:t>
            </a:r>
          </a:p>
          <a:p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Coordinadas por el Delegado local de Pastoral Vocacional </a:t>
            </a:r>
          </a:p>
          <a:p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Agentes de pastoral de nuestros ministerios, miembros de la Familia </a:t>
            </a:r>
            <a:r>
              <a:rPr lang="es-E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Vicenciana</a:t>
            </a: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Oraciones vocacionales, convivencias, formación…</a:t>
            </a:r>
          </a:p>
        </p:txBody>
      </p:sp>
    </p:spTree>
    <p:extLst>
      <p:ext uri="{BB962C8B-B14F-4D97-AF65-F5344CB8AC3E}">
        <p14:creationId xmlns:p14="http://schemas.microsoft.com/office/powerpoint/2010/main" val="297446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edificio, exterior, calle, frente&#10;&#10;Descripción generada automáticamente">
            <a:extLst>
              <a:ext uri="{FF2B5EF4-FFF2-40B4-BE49-F238E27FC236}">
                <a16:creationId xmlns:a16="http://schemas.microsoft.com/office/drawing/2014/main" id="{756DA938-6DCE-4CC0-9174-F63EE1B1D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0311" r="-1" b="33424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151E16-BB18-4F14-8F89-37A13A61F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0BE03E6-0607-4519-8AB1-93DF2BE90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Congregación de la Misión</a:t>
            </a:r>
          </a:p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 de Zaragoza</a:t>
            </a:r>
          </a:p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España-Honduras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80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D3EA19-F945-4C3D-BFB4-BDD7F1775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9">
            <a:extLst>
              <a:ext uri="{FF2B5EF4-FFF2-40B4-BE49-F238E27FC236}">
                <a16:creationId xmlns:a16="http://schemas.microsoft.com/office/drawing/2014/main" id="{73FF2A8F-8ECE-4FF8-BDC8-81A4EA743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10549B9-C822-4F0F-94B0-7037DEE5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18802D85-EBC8-4530-A5E6-53A4FAF2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500" b="1" spc="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</a:t>
            </a:r>
            <a:r>
              <a:rPr lang="en-US" sz="35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spc="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anual</a:t>
            </a:r>
            <a:r>
              <a:rPr lang="en-US" sz="35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 los </a:t>
            </a:r>
            <a:r>
              <a:rPr lang="en-US" sz="3500" b="1" spc="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delegados</a:t>
            </a:r>
            <a:r>
              <a:rPr lang="en-US" sz="35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locales de pastoral </a:t>
            </a:r>
            <a:r>
              <a:rPr lang="en-US" sz="3500" b="1" spc="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vocacional</a:t>
            </a:r>
            <a:endParaRPr lang="en-US" sz="350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B71373-9013-4DEF-A327-9E79468F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4572000"/>
            <a:ext cx="3581400" cy="2286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días de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reflexión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Casa Provincial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026" name="Picture 2" descr="Encuentro Provincial de delegados locales de Pastoral juvenil y vocacional  - Congregación de la Misión, Provincia de Zaragoza">
            <a:extLst>
              <a:ext uri="{FF2B5EF4-FFF2-40B4-BE49-F238E27FC236}">
                <a16:creationId xmlns:a16="http://schemas.microsoft.com/office/drawing/2014/main" id="{D88B94A7-C945-407F-ACF3-3F7058270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0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631AD0F-0049-4ED2-8398-4201E5043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25BB81E-1D0D-4061-8DAD-54554AE7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6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151E16-BB18-4F14-8F89-37A13A61F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16" y="-514992"/>
            <a:ext cx="3775701" cy="5932998"/>
          </a:xfrm>
        </p:spPr>
        <p:txBody>
          <a:bodyPr anchor="b">
            <a:noAutofit/>
          </a:bodyPr>
          <a:lstStyle/>
          <a:p>
            <a:r>
              <a:rPr lang="es-E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 en varios </a:t>
            </a:r>
            <a:r>
              <a:rPr lang="es-ES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cursossobre</a:t>
            </a:r>
            <a:r>
              <a:rPr lang="es-E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pastoral juvenil-vocacional</a:t>
            </a:r>
          </a:p>
        </p:txBody>
      </p:sp>
      <p:pic>
        <p:nvPicPr>
          <p:cNvPr id="1026" name="Picture 2" descr="Diplomas de la academia &amp;quot;Horizonte Joven&amp;quot; | Agencia SIC">
            <a:extLst>
              <a:ext uri="{FF2B5EF4-FFF2-40B4-BE49-F238E27FC236}">
                <a16:creationId xmlns:a16="http://schemas.microsoft.com/office/drawing/2014/main" id="{8A1F6BF1-1122-4C68-B446-375C8312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8249" y="640080"/>
            <a:ext cx="3448926" cy="29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ócesis de Albacete - Home | Facebook">
            <a:extLst>
              <a:ext uri="{FF2B5EF4-FFF2-40B4-BE49-F238E27FC236}">
                <a16:creationId xmlns:a16="http://schemas.microsoft.com/office/drawing/2014/main" id="{502929C6-3B84-4B49-BCF1-0F5E8990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5168" y="642381"/>
            <a:ext cx="2962066" cy="29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776B512-2179-496B-8D3C-875690E97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749" y="3765314"/>
            <a:ext cx="2834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Jesuitak Politeknikoa">
            <a:extLst>
              <a:ext uri="{FF2B5EF4-FFF2-40B4-BE49-F238E27FC236}">
                <a16:creationId xmlns:a16="http://schemas.microsoft.com/office/drawing/2014/main" id="{C80F6662-CBDB-4D08-BCD5-00C81D1E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1831" y="3926180"/>
            <a:ext cx="3629358" cy="22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FERENCIA ESPAÑOLA DE RELIGIOSOS (CONFER) | Archidiócesis de Sevilla">
            <a:extLst>
              <a:ext uri="{FF2B5EF4-FFF2-40B4-BE49-F238E27FC236}">
                <a16:creationId xmlns:a16="http://schemas.microsoft.com/office/drawing/2014/main" id="{86992B7E-6160-40C2-90F2-26BA8826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4001" y="4038805"/>
            <a:ext cx="3657826" cy="20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que contiene edificio, exterior, calle, frente&#10;&#10;Descripción generada automáticamente">
            <a:extLst>
              <a:ext uri="{FF2B5EF4-FFF2-40B4-BE49-F238E27FC236}">
                <a16:creationId xmlns:a16="http://schemas.microsoft.com/office/drawing/2014/main" id="{756DA938-6DCE-4CC0-9174-F63EE1B1D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0311" r="-1" b="3342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151E16-BB18-4F14-8F89-37A13A61F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0BE03E6-0607-4519-8AB1-93DF2BE90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Congregación de la Misión</a:t>
            </a:r>
          </a:p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Provincia de Zaragoza</a:t>
            </a:r>
          </a:p>
          <a:p>
            <a:r>
              <a:rPr 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España-Honduras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82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1024</TotalTime>
  <Words>430</Words>
  <Application>Microsoft Office PowerPoint</Application>
  <PresentationFormat>Panorámica</PresentationFormat>
  <Paragraphs>86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Tw Cen MT</vt:lpstr>
      <vt:lpstr>Tw Cen MT Condensed</vt:lpstr>
      <vt:lpstr>Wingdings 3</vt:lpstr>
      <vt:lpstr>Integral</vt:lpstr>
      <vt:lpstr>pastoral vocacional</vt:lpstr>
      <vt:lpstr>Fundamentos  de trabajo</vt:lpstr>
      <vt:lpstr>Proyecto de pastoral vocacional</vt:lpstr>
      <vt:lpstr>EQUIPO DE PASTORAL VOCACIONAL</vt:lpstr>
      <vt:lpstr>Comisiones de pastoral vocacional</vt:lpstr>
      <vt:lpstr>Formación continua</vt:lpstr>
      <vt:lpstr>Formación anual  de los delegados locales de pastoral vocacional</vt:lpstr>
      <vt:lpstr>participación en varios cursossobre pastoral juvenil-vocacional</vt:lpstr>
      <vt:lpstr>actividades</vt:lpstr>
      <vt:lpstr>Encuentros de discernimiento vocacional</vt:lpstr>
      <vt:lpstr>Casas de puertas abiertas</vt:lpstr>
      <vt:lpstr>Discernimiento vocacional on-line</vt:lpstr>
      <vt:lpstr>Página web vocacional serpaul.org</vt:lpstr>
      <vt:lpstr>etapa DE ACOGIDA</vt:lpstr>
      <vt:lpstr>Etapa de acogida</vt:lpstr>
      <vt:lpstr>Etapa de acogida</vt:lpstr>
      <vt:lpstr>Colaboración</vt:lpstr>
      <vt:lpstr>Colaboración interprovincial y familia vicenciana</vt:lpstr>
      <vt:lpstr>En constante 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pastoral vocacional</dc:title>
  <dc:creator>Josico Cañavate Martínez</dc:creator>
  <cp:lastModifiedBy>Josico Cañavate Martínez</cp:lastModifiedBy>
  <cp:revision>4</cp:revision>
  <dcterms:created xsi:type="dcterms:W3CDTF">2021-09-11T08:43:48Z</dcterms:created>
  <dcterms:modified xsi:type="dcterms:W3CDTF">2021-09-22T10:10:02Z</dcterms:modified>
</cp:coreProperties>
</file>